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7" r:id="rId2"/>
    <p:sldMasterId id="2147483700" r:id="rId3"/>
    <p:sldMasterId id="2147483739" r:id="rId4"/>
  </p:sldMasterIdLst>
  <p:notesMasterIdLst>
    <p:notesMasterId r:id="rId36"/>
  </p:notesMasterIdLst>
  <p:sldIdLst>
    <p:sldId id="331" r:id="rId5"/>
    <p:sldId id="256" r:id="rId6"/>
    <p:sldId id="358" r:id="rId7"/>
    <p:sldId id="353" r:id="rId8"/>
    <p:sldId id="360" r:id="rId9"/>
    <p:sldId id="354" r:id="rId10"/>
    <p:sldId id="318" r:id="rId11"/>
    <p:sldId id="332" r:id="rId12"/>
    <p:sldId id="362" r:id="rId13"/>
    <p:sldId id="363" r:id="rId14"/>
    <p:sldId id="364" r:id="rId15"/>
    <p:sldId id="350" r:id="rId16"/>
    <p:sldId id="361" r:id="rId17"/>
    <p:sldId id="334" r:id="rId18"/>
    <p:sldId id="336" r:id="rId19"/>
    <p:sldId id="352" r:id="rId20"/>
    <p:sldId id="344" r:id="rId21"/>
    <p:sldId id="337" r:id="rId22"/>
    <p:sldId id="338" r:id="rId23"/>
    <p:sldId id="339" r:id="rId24"/>
    <p:sldId id="340" r:id="rId25"/>
    <p:sldId id="341" r:id="rId26"/>
    <p:sldId id="342" r:id="rId27"/>
    <p:sldId id="347" r:id="rId28"/>
    <p:sldId id="346" r:id="rId29"/>
    <p:sldId id="348" r:id="rId30"/>
    <p:sldId id="343" r:id="rId31"/>
    <p:sldId id="345" r:id="rId32"/>
    <p:sldId id="349" r:id="rId33"/>
    <p:sldId id="357" r:id="rId34"/>
    <p:sldId id="359" r:id="rId35"/>
  </p:sldIdLst>
  <p:sldSz cx="9144000" cy="6858000" type="screen4x3"/>
  <p:notesSz cx="6718300" cy="985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795E641-259E-48E4-B95A-C63B5BBB168E}">
          <p14:sldIdLst>
            <p14:sldId id="331"/>
            <p14:sldId id="256"/>
            <p14:sldId id="358"/>
            <p14:sldId id="353"/>
            <p14:sldId id="360"/>
            <p14:sldId id="354"/>
            <p14:sldId id="318"/>
            <p14:sldId id="332"/>
            <p14:sldId id="362"/>
            <p14:sldId id="363"/>
            <p14:sldId id="364"/>
            <p14:sldId id="350"/>
            <p14:sldId id="361"/>
            <p14:sldId id="334"/>
            <p14:sldId id="336"/>
            <p14:sldId id="352"/>
            <p14:sldId id="344"/>
            <p14:sldId id="337"/>
            <p14:sldId id="338"/>
            <p14:sldId id="339"/>
            <p14:sldId id="340"/>
            <p14:sldId id="341"/>
            <p14:sldId id="342"/>
            <p14:sldId id="347"/>
            <p14:sldId id="346"/>
            <p14:sldId id="348"/>
            <p14:sldId id="343"/>
            <p14:sldId id="345"/>
            <p14:sldId id="349"/>
            <p14:sldId id="357"/>
            <p14:sldId id="3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620" autoAdjust="0"/>
  </p:normalViewPr>
  <p:slideViewPr>
    <p:cSldViewPr>
      <p:cViewPr varScale="1">
        <p:scale>
          <a:sx n="88" d="100"/>
          <a:sy n="88" d="100"/>
        </p:scale>
        <p:origin x="-912" y="-2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40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405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406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407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6FEABF4-206B-4F17-A109-8BEDE1F9E8AB}" type="slidenum">
              <a:rPr lang="en-US" sz="1400" spc="-1">
                <a:latin typeface="Times New Roman"/>
              </a:r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794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4163040" y="9200880"/>
            <a:ext cx="3190680" cy="4827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89068EA-C43D-42B9-ACE9-3F211E0B3251}" type="slidenum">
              <a:rPr lang="en-US" sz="13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</a:t>
            </a:fld>
            <a:endParaRPr/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865440" y="4986360"/>
            <a:ext cx="5373360" cy="4434120"/>
          </a:xfrm>
          <a:prstGeom prst="rect">
            <a:avLst/>
          </a:prstGeom>
        </p:spPr>
        <p:txBody>
          <a:bodyPr lIns="94680" tIns="47520" rIns="94680" bIns="47520"/>
          <a:lstStyle/>
          <a:p>
            <a:pPr marL="216000" indent="-216000">
              <a:lnSpc>
                <a:spcPct val="100000"/>
              </a:lnSpc>
            </a:pPr>
            <a:r>
              <a:rPr lang="en-US" sz="19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Hello, I am Roberto Marabini</a:t>
            </a:r>
            <a:endParaRPr/>
          </a:p>
        </p:txBody>
      </p:sp>
      <p:sp>
        <p:nvSpPr>
          <p:cNvPr id="588" name="CustomShape 3"/>
          <p:cNvSpPr/>
          <p:nvPr/>
        </p:nvSpPr>
        <p:spPr>
          <a:xfrm>
            <a:off x="3805200" y="9361440"/>
            <a:ext cx="2910960" cy="49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4680" tIns="47520" rIns="94680" bIns="47520" anchor="b"/>
          <a:lstStyle/>
          <a:p>
            <a:pPr algn="r">
              <a:lnSpc>
                <a:spcPct val="100000"/>
              </a:lnSpc>
            </a:pPr>
            <a:fld id="{1FDFEE4F-15B8-4BB8-9484-117C27735473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63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People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endParaRPr lang="es-ES" dirty="0" smtClean="0"/>
          </a:p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really</a:t>
            </a:r>
            <a:r>
              <a:rPr lang="es-ES" dirty="0" smtClean="0"/>
              <a:t> </a:t>
            </a:r>
            <a:r>
              <a:rPr lang="es-ES" dirty="0" err="1" smtClean="0"/>
              <a:t>happend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Data </a:t>
            </a:r>
            <a:r>
              <a:rPr lang="es-ES" dirty="0" err="1" smtClean="0"/>
              <a:t>optained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monitor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2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much</a:t>
            </a:r>
            <a:r>
              <a:rPr lang="es-ES" dirty="0" smtClean="0"/>
              <a:t> time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movie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scipion</a:t>
            </a:r>
            <a:r>
              <a:rPr lang="es-ES" baseline="0" dirty="0" smtClean="0"/>
              <a:t> box?</a:t>
            </a:r>
          </a:p>
          <a:p>
            <a:endParaRPr lang="es-ES" dirty="0" smtClean="0"/>
          </a:p>
          <a:p>
            <a:r>
              <a:rPr lang="es-ES" dirty="0" smtClean="0"/>
              <a:t>80 </a:t>
            </a:r>
            <a:r>
              <a:rPr lang="es-ES" dirty="0" err="1" smtClean="0"/>
              <a:t>images</a:t>
            </a:r>
            <a:r>
              <a:rPr lang="es-ES" dirty="0" smtClean="0"/>
              <a:t>,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periodicity</a:t>
            </a:r>
            <a:endParaRPr lang="es-E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80 -&gt; </a:t>
            </a:r>
            <a:r>
              <a:rPr lang="es-ES" dirty="0" err="1" smtClean="0"/>
              <a:t>movies</a:t>
            </a:r>
            <a:r>
              <a:rPr lang="es-ES" dirty="0" smtClean="0"/>
              <a:t> (cp_movie.bat) -&gt; 8.25 </a:t>
            </a:r>
            <a:r>
              <a:rPr lang="es-ES" dirty="0" err="1" smtClean="0"/>
              <a:t>sec</a:t>
            </a:r>
            <a:r>
              <a:rPr lang="es-ES" dirty="0" smtClean="0"/>
              <a:t>, </a:t>
            </a:r>
            <a:r>
              <a:rPr lang="es-ES" dirty="0" err="1" smtClean="0"/>
              <a:t>movie</a:t>
            </a:r>
            <a:endParaRPr lang="en-US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19 -&gt; 623K</a:t>
            </a:r>
          </a:p>
          <a:p>
            <a:r>
              <a:rPr lang="es-ES" dirty="0" smtClean="0"/>
              <a:t>32-&gt;1.049K</a:t>
            </a:r>
          </a:p>
          <a:p>
            <a:endParaRPr lang="es-ES" dirty="0" smtClean="0"/>
          </a:p>
          <a:p>
            <a:r>
              <a:rPr lang="es-ES" dirty="0" smtClean="0"/>
              <a:t>Comentar 17 es el target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10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Recv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eth1</a:t>
            </a:r>
          </a:p>
          <a:p>
            <a:r>
              <a:rPr lang="es-ES" dirty="0" err="1" smtClean="0"/>
              <a:t>Delayed</a:t>
            </a:r>
            <a:r>
              <a:rPr lang="es-ES" dirty="0" smtClean="0"/>
              <a:t> </a:t>
            </a:r>
            <a:r>
              <a:rPr lang="es-ES" dirty="0" err="1" smtClean="0"/>
              <a:t>write</a:t>
            </a:r>
            <a:r>
              <a:rPr lang="es-ES" dirty="0" smtClean="0"/>
              <a:t> </a:t>
            </a:r>
            <a:r>
              <a:rPr lang="es-ES" dirty="0" err="1" smtClean="0"/>
              <a:t>but</a:t>
            </a:r>
            <a:r>
              <a:rPr lang="es-ES" dirty="0" smtClean="0"/>
              <a:t> in </a:t>
            </a:r>
            <a:r>
              <a:rPr lang="es-ES" dirty="0" err="1" smtClean="0"/>
              <a:t>cycle</a:t>
            </a:r>
            <a:endParaRPr lang="es-ES" dirty="0" smtClean="0"/>
          </a:p>
          <a:p>
            <a:r>
              <a:rPr lang="es-ES" dirty="0" smtClean="0"/>
              <a:t>NO</a:t>
            </a:r>
            <a:r>
              <a:rPr lang="es-ES" baseline="0" dirty="0" smtClean="0"/>
              <a:t> READ (buffer) – do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delay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 to use buffer</a:t>
            </a:r>
          </a:p>
          <a:p>
            <a:r>
              <a:rPr lang="es-ES" baseline="0" dirty="0" smtClean="0"/>
              <a:t>GPU </a:t>
            </a:r>
            <a:r>
              <a:rPr lang="es-ES" baseline="0" dirty="0" err="1" smtClean="0"/>
              <a:t>activity</a:t>
            </a:r>
            <a:r>
              <a:rPr lang="es-ES" baseline="0" dirty="0" smtClean="0"/>
              <a:t>//</a:t>
            </a:r>
            <a:r>
              <a:rPr lang="es-ES" baseline="0" dirty="0" err="1" smtClean="0"/>
              <a:t>half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cycle</a:t>
            </a:r>
            <a:r>
              <a:rPr lang="es-ES" baseline="0" dirty="0" smtClean="0"/>
              <a:t> so OK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overhead</a:t>
            </a:r>
            <a:r>
              <a:rPr lang="es-ES" baseline="0" dirty="0" smtClean="0"/>
              <a:t> --&lt;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2 </a:t>
            </a:r>
            <a:r>
              <a:rPr lang="es-ES" baseline="0" dirty="0" err="1" smtClean="0"/>
              <a:t>threads</a:t>
            </a:r>
            <a:endParaRPr lang="es-ES" baseline="0" dirty="0" smtClean="0"/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Generate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17 </a:t>
            </a:r>
            <a:r>
              <a:rPr lang="es-ES" dirty="0" err="1" smtClean="0"/>
              <a:t>seg</a:t>
            </a:r>
            <a:r>
              <a:rPr lang="es-ES" dirty="0" smtClean="0"/>
              <a:t> and </a:t>
            </a:r>
            <a:r>
              <a:rPr lang="es-ES" dirty="0" err="1" smtClean="0"/>
              <a:t>then</a:t>
            </a:r>
            <a:r>
              <a:rPr lang="es-ES" dirty="0" smtClean="0"/>
              <a:t> </a:t>
            </a:r>
            <a:r>
              <a:rPr lang="es-ES" dirty="0" err="1" smtClean="0"/>
              <a:t>wait</a:t>
            </a:r>
            <a:r>
              <a:rPr lang="es-ES" dirty="0" smtClean="0"/>
              <a:t> 60 </a:t>
            </a:r>
            <a:r>
              <a:rPr lang="es-ES" dirty="0" err="1" smtClean="0"/>
              <a:t>sec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3</a:t>
            </a:r>
            <a:br>
              <a:rPr lang="es-ES" dirty="0" smtClean="0"/>
            </a:br>
            <a:r>
              <a:rPr lang="es-ES" dirty="0" smtClean="0"/>
              <a:t>run </a:t>
            </a:r>
            <a:r>
              <a:rPr lang="es-ES" dirty="0" err="1" smtClean="0"/>
              <a:t>motion</a:t>
            </a:r>
            <a:r>
              <a:rPr lang="es-ES" dirty="0" smtClean="0"/>
              <a:t> </a:t>
            </a:r>
            <a:r>
              <a:rPr lang="es-ES" dirty="0" err="1" smtClean="0"/>
              <a:t>coor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-</a:t>
            </a:r>
            <a:r>
              <a:rPr lang="es-ES" dirty="0" err="1" smtClean="0"/>
              <a:t>nothing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-</a:t>
            </a:r>
            <a:r>
              <a:rPr lang="es-ES" dirty="0" err="1" smtClean="0"/>
              <a:t>add</a:t>
            </a:r>
            <a:r>
              <a:rPr lang="es-ES" dirty="0" smtClean="0"/>
              <a:t> </a:t>
            </a:r>
            <a:r>
              <a:rPr lang="es-ES" dirty="0" err="1" smtClean="0"/>
              <a:t>backup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-</a:t>
            </a:r>
            <a:r>
              <a:rPr lang="es-ES" dirty="0" err="1" smtClean="0"/>
              <a:t>add</a:t>
            </a:r>
            <a:r>
              <a:rPr lang="es-ES" dirty="0" smtClean="0"/>
              <a:t> </a:t>
            </a:r>
            <a:r>
              <a:rPr lang="es-ES" dirty="0" err="1" smtClean="0"/>
              <a:t>network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Explicar </a:t>
            </a:r>
            <a:r>
              <a:rPr lang="es-ES" dirty="0" err="1" smtClean="0"/>
              <a:t>wen</a:t>
            </a:r>
            <a:r>
              <a:rPr lang="es-ES" dirty="0" smtClean="0"/>
              <a:t> detalle sistema de buffer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19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With</a:t>
            </a:r>
            <a:r>
              <a:rPr lang="es-ES" dirty="0" smtClean="0"/>
              <a:t> 32 (</a:t>
            </a:r>
            <a:r>
              <a:rPr lang="es-ES" dirty="0" err="1" smtClean="0"/>
              <a:t>titan</a:t>
            </a:r>
            <a:r>
              <a:rPr lang="es-ES" dirty="0" smtClean="0"/>
              <a:t>) no </a:t>
            </a:r>
            <a:r>
              <a:rPr lang="es-ES" dirty="0" err="1" smtClean="0"/>
              <a:t>much</a:t>
            </a:r>
            <a:r>
              <a:rPr lang="es-ES" dirty="0" smtClean="0"/>
              <a:t> </a:t>
            </a:r>
            <a:r>
              <a:rPr lang="es-ES" dirty="0" err="1" smtClean="0"/>
              <a:t>difference</a:t>
            </a:r>
            <a:r>
              <a:rPr lang="es-ES" dirty="0" smtClean="0"/>
              <a:t> in </a:t>
            </a:r>
            <a:r>
              <a:rPr lang="es-ES" dirty="0" err="1" smtClean="0"/>
              <a:t>adquisitiont</a:t>
            </a:r>
            <a:r>
              <a:rPr lang="es-ES" dirty="0" smtClean="0"/>
              <a:t> time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much</a:t>
            </a:r>
            <a:r>
              <a:rPr lang="es-ES" dirty="0" smtClean="0"/>
              <a:t> free GPU. </a:t>
            </a:r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GPUs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must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7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read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pace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equal</a:t>
            </a:r>
            <a:r>
              <a:rPr lang="es-ES" baseline="0" dirty="0" smtClean="0"/>
              <a:t>.</a:t>
            </a:r>
          </a:p>
          <a:p>
            <a:r>
              <a:rPr lang="es-ES" baseline="0" dirty="0" smtClean="0"/>
              <a:t>Por que se puede llegar a esta </a:t>
            </a:r>
            <a:r>
              <a:rPr lang="es-ES" baseline="0" dirty="0" err="1" smtClean="0"/>
              <a:t>situacion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86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Read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bad</a:t>
            </a:r>
            <a:r>
              <a:rPr lang="es-ES" dirty="0" smtClean="0"/>
              <a:t> so </a:t>
            </a:r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local </a:t>
            </a:r>
            <a:r>
              <a:rPr lang="es-ES" dirty="0" err="1" smtClean="0"/>
              <a:t>backup</a:t>
            </a:r>
            <a:r>
              <a:rPr lang="es-ES" dirty="0" smtClean="0"/>
              <a:t>, </a:t>
            </a:r>
            <a:r>
              <a:rPr lang="es-ES" dirty="0" err="1" smtClean="0"/>
              <a:t>with</a:t>
            </a:r>
            <a:r>
              <a:rPr lang="es-ES" dirty="0" smtClean="0"/>
              <a:t> and </a:t>
            </a:r>
            <a:r>
              <a:rPr lang="es-ES" dirty="0" err="1" smtClean="0"/>
              <a:t>without</a:t>
            </a:r>
            <a:r>
              <a:rPr lang="es-ES" dirty="0" smtClean="0"/>
              <a:t> </a:t>
            </a:r>
            <a:r>
              <a:rPr lang="es-ES" dirty="0" err="1" smtClean="0"/>
              <a:t>reading</a:t>
            </a:r>
            <a:endParaRPr lang="es-ES" dirty="0" smtClean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89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Lan</a:t>
            </a:r>
            <a:r>
              <a:rPr lang="es-ES" dirty="0" smtClean="0"/>
              <a:t> </a:t>
            </a:r>
            <a:r>
              <a:rPr lang="es-ES" dirty="0" err="1" smtClean="0"/>
              <a:t>backup</a:t>
            </a:r>
            <a:endParaRPr lang="es-ES" dirty="0" smtClean="0"/>
          </a:p>
          <a:p>
            <a:r>
              <a:rPr lang="es-ES" dirty="0" smtClean="0"/>
              <a:t>Show disk </a:t>
            </a:r>
            <a:r>
              <a:rPr lang="es-ES" dirty="0" err="1" smtClean="0"/>
              <a:t>read</a:t>
            </a:r>
            <a:r>
              <a:rPr lang="es-ES" dirty="0" smtClean="0"/>
              <a:t> –</a:t>
            </a:r>
            <a:r>
              <a:rPr lang="es-ES" dirty="0" err="1" smtClean="0"/>
              <a:t>write</a:t>
            </a:r>
            <a:r>
              <a:rPr lang="es-ES" dirty="0" smtClean="0"/>
              <a:t> lan1 lan2 </a:t>
            </a:r>
          </a:p>
          <a:p>
            <a:r>
              <a:rPr lang="es-ES" dirty="0" smtClean="0"/>
              <a:t>Consistencia de colores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Lan</a:t>
            </a:r>
            <a:r>
              <a:rPr lang="es-ES" dirty="0" smtClean="0"/>
              <a:t> </a:t>
            </a:r>
            <a:r>
              <a:rPr lang="es-ES" dirty="0" err="1" smtClean="0"/>
              <a:t>backup</a:t>
            </a:r>
            <a:endParaRPr lang="es-ES" dirty="0" smtClean="0"/>
          </a:p>
          <a:p>
            <a:r>
              <a:rPr lang="es-ES" dirty="0" smtClean="0"/>
              <a:t>Show disk </a:t>
            </a:r>
            <a:r>
              <a:rPr lang="es-ES" dirty="0" err="1" smtClean="0"/>
              <a:t>read</a:t>
            </a:r>
            <a:r>
              <a:rPr lang="es-ES" dirty="0" smtClean="0"/>
              <a:t> –</a:t>
            </a:r>
            <a:r>
              <a:rPr lang="es-ES" dirty="0" err="1" smtClean="0"/>
              <a:t>write</a:t>
            </a:r>
            <a:r>
              <a:rPr lang="es-ES" dirty="0" smtClean="0"/>
              <a:t> lan1 lan2 </a:t>
            </a:r>
          </a:p>
          <a:p>
            <a:endParaRPr lang="es-ES" dirty="0" smtClean="0"/>
          </a:p>
          <a:p>
            <a:r>
              <a:rPr lang="es-ES" dirty="0" smtClean="0"/>
              <a:t>As </a:t>
            </a:r>
            <a:r>
              <a:rPr lang="es-ES" dirty="0" err="1" smtClean="0"/>
              <a:t>before</a:t>
            </a:r>
            <a:r>
              <a:rPr lang="es-ES" dirty="0" smtClean="0"/>
              <a:t>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clean</a:t>
            </a:r>
            <a:r>
              <a:rPr lang="es-ES" dirty="0" smtClean="0"/>
              <a:t> buffer</a:t>
            </a:r>
          </a:p>
          <a:p>
            <a:endParaRPr lang="en-U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12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Present what we </a:t>
            </a:r>
            <a:r>
              <a:rPr lang="en-US" sz="1200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do:</a:t>
            </a:r>
            <a:endParaRPr dirty="0"/>
          </a:p>
        </p:txBody>
      </p:sp>
      <p:sp>
        <p:nvSpPr>
          <p:cNvPr id="594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D4C736D-5194-4B33-8ACA-953E9EC0F941}" type="slidenum"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roid Sans Fallback"/>
              </a:rPr>
              <a:t>4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Lan</a:t>
            </a:r>
            <a:r>
              <a:rPr lang="es-ES" dirty="0" smtClean="0"/>
              <a:t> </a:t>
            </a:r>
            <a:r>
              <a:rPr lang="es-ES" dirty="0" err="1" smtClean="0"/>
              <a:t>Backup</a:t>
            </a:r>
            <a:r>
              <a:rPr lang="es-ES" dirty="0" smtClean="0"/>
              <a:t> plus net </a:t>
            </a:r>
            <a:r>
              <a:rPr lang="es-ES" dirty="0" err="1" smtClean="0"/>
              <a:t>backup</a:t>
            </a:r>
            <a:r>
              <a:rPr lang="es-ES" dirty="0" smtClean="0"/>
              <a:t> (</a:t>
            </a:r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user</a:t>
            </a:r>
            <a:r>
              <a:rPr lang="es-ES" dirty="0" smtClean="0"/>
              <a:t> </a:t>
            </a:r>
            <a:r>
              <a:rPr lang="es-ES" dirty="0" err="1" smtClean="0"/>
              <a:t>working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time)</a:t>
            </a:r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err="1" smtClean="0"/>
              <a:t>still</a:t>
            </a:r>
            <a:r>
              <a:rPr lang="es-ES" dirty="0" smtClean="0"/>
              <a:t> </a:t>
            </a:r>
            <a:r>
              <a:rPr lang="es-ES" dirty="0" err="1" smtClean="0"/>
              <a:t>keeps</a:t>
            </a:r>
            <a:r>
              <a:rPr lang="es-ES" dirty="0" smtClean="0"/>
              <a:t> up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Net and </a:t>
            </a:r>
            <a:r>
              <a:rPr lang="es-ES" dirty="0" err="1" smtClean="0"/>
              <a:t>usb</a:t>
            </a:r>
            <a:r>
              <a:rPr lang="es-ES" dirty="0" smtClean="0"/>
              <a:t> </a:t>
            </a:r>
            <a:r>
              <a:rPr lang="es-ES" dirty="0" err="1" smtClean="0"/>
              <a:t>backup</a:t>
            </a:r>
            <a:r>
              <a:rPr lang="es-ES" dirty="0" smtClean="0"/>
              <a:t> plus buffer </a:t>
            </a:r>
            <a:r>
              <a:rPr lang="es-ES" dirty="0" err="1" smtClean="0"/>
              <a:t>clean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Still</a:t>
            </a:r>
            <a:r>
              <a:rPr lang="es-ES" dirty="0" smtClean="0"/>
              <a:t> </a:t>
            </a:r>
            <a:r>
              <a:rPr lang="es-ES" dirty="0" err="1" smtClean="0"/>
              <a:t>scipionbox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handle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61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Wan</a:t>
            </a:r>
            <a:r>
              <a:rPr lang="es-ES" dirty="0" smtClean="0"/>
              <a:t> </a:t>
            </a:r>
            <a:r>
              <a:rPr lang="es-ES" dirty="0" err="1" smtClean="0"/>
              <a:t>backup</a:t>
            </a:r>
            <a:r>
              <a:rPr lang="es-ES" dirty="0" smtClean="0"/>
              <a:t> </a:t>
            </a:r>
            <a:r>
              <a:rPr lang="es-ES" dirty="0" err="1" smtClean="0"/>
              <a:t>bbcp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3 </a:t>
            </a:r>
            <a:r>
              <a:rPr lang="es-ES" dirty="0" err="1" smtClean="0"/>
              <a:t>thredas</a:t>
            </a:r>
            <a:endParaRPr lang="es-ES" dirty="0" smtClean="0"/>
          </a:p>
          <a:p>
            <a:r>
              <a:rPr lang="es-ES" dirty="0" smtClean="0"/>
              <a:t>Port</a:t>
            </a:r>
            <a:r>
              <a:rPr lang="es-ES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5031 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alternatively</a:t>
            </a:r>
            <a:r>
              <a:rPr lang="es-ES" baseline="0" dirty="0" smtClean="0"/>
              <a:t> 80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be </a:t>
            </a:r>
            <a:r>
              <a:rPr lang="es-ES" baseline="0" dirty="0" err="1" smtClean="0"/>
              <a:t>root</a:t>
            </a:r>
            <a:endParaRPr lang="es-ES" baseline="0" dirty="0" smtClean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amazon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1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Emails, </a:t>
            </a:r>
            <a:r>
              <a:rPr lang="es-ES" dirty="0" err="1" smtClean="0"/>
              <a:t>sms</a:t>
            </a:r>
            <a:r>
              <a:rPr lang="es-ES" dirty="0" smtClean="0"/>
              <a:t>, web server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29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Present</a:t>
            </a:r>
            <a:r>
              <a:rPr lang="es-ES" dirty="0" smtClean="0"/>
              <a:t> </a:t>
            </a:r>
            <a:r>
              <a:rPr lang="es-ES" dirty="0" err="1" smtClean="0"/>
              <a:t>scipion</a:t>
            </a:r>
            <a:r>
              <a:rPr lang="es-ES" dirty="0" smtClean="0"/>
              <a:t> script</a:t>
            </a:r>
          </a:p>
          <a:p>
            <a:endParaRPr lang="es-ES" dirty="0" smtClean="0"/>
          </a:p>
          <a:p>
            <a:r>
              <a:rPr lang="es-ES" dirty="0" smtClean="0"/>
              <a:t>-- </a:t>
            </a:r>
            <a:r>
              <a:rPr lang="es-ES" dirty="0" err="1" smtClean="0"/>
              <a:t>report</a:t>
            </a:r>
            <a:endParaRPr lang="es-ES" dirty="0" smtClean="0"/>
          </a:p>
          <a:p>
            <a:r>
              <a:rPr lang="es-ES" dirty="0" smtClean="0"/>
              <a:t>-- email and </a:t>
            </a:r>
            <a:r>
              <a:rPr lang="es-ES" dirty="0" err="1" smtClean="0"/>
              <a:t>warning</a:t>
            </a:r>
            <a:endParaRPr lang="es-ES" dirty="0" smtClean="0"/>
          </a:p>
          <a:p>
            <a:r>
              <a:rPr lang="es-ES" dirty="0" smtClean="0"/>
              <a:t>-- </a:t>
            </a:r>
            <a:r>
              <a:rPr lang="es-ES" dirty="0" err="1" smtClean="0"/>
              <a:t>backup</a:t>
            </a:r>
            <a:endParaRPr lang="es-ES" dirty="0" smtClean="0"/>
          </a:p>
          <a:p>
            <a:r>
              <a:rPr lang="es-ES" dirty="0" smtClean="0"/>
              <a:t>-- </a:t>
            </a:r>
          </a:p>
          <a:p>
            <a:endParaRPr lang="es-ES" dirty="0" smtClean="0"/>
          </a:p>
          <a:p>
            <a:r>
              <a:rPr lang="es-ES" dirty="0" err="1" smtClean="0"/>
              <a:t>Conclusion</a:t>
            </a:r>
            <a:endParaRPr lang="es-ES" dirty="0" smtClean="0"/>
          </a:p>
          <a:p>
            <a:endParaRPr lang="es-ES" dirty="0" smtClean="0"/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72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</a:t>
            </a:r>
            <a:r>
              <a:rPr lang="en-US" dirty="0" err="1" smtClean="0"/>
              <a:t>rcontinuar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importar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importar</a:t>
            </a:r>
            <a:r>
              <a:rPr lang="en-US" baseline="0" dirty="0" smtClean="0"/>
              <a:t> movies dos </a:t>
            </a:r>
            <a:r>
              <a:rPr lang="en-US" baseline="0" dirty="0" err="1" smtClean="0"/>
              <a:t>veces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motioncor</a:t>
            </a:r>
            <a:endParaRPr lang="en-US" baseline="0" dirty="0" smtClean="0"/>
          </a:p>
          <a:p>
            <a:r>
              <a:rPr lang="en-US" baseline="0" dirty="0" smtClean="0"/>
              <a:t>-&gt; Execute all</a:t>
            </a:r>
          </a:p>
          <a:p>
            <a:r>
              <a:rPr lang="en-US" baseline="0" dirty="0" smtClean="0"/>
              <a:t>-&gt; </a:t>
            </a:r>
            <a:r>
              <a:rPr lang="en-US" baseline="0" dirty="0" err="1" smtClean="0"/>
              <a:t>parada</a:t>
            </a:r>
            <a:r>
              <a:rPr lang="en-US" baseline="0" dirty="0" smtClean="0"/>
              <a:t> NN hours no </a:t>
            </a:r>
            <a:r>
              <a:rPr lang="en-US" baseline="0" dirty="0" err="1" smtClean="0"/>
              <a:t>suficientes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posiciones</a:t>
            </a:r>
            <a:r>
              <a:rPr lang="en-US" baseline="0" dirty="0" smtClean="0"/>
              <a:t> continue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02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1200" strike="noStrike" spc="-1" dirty="0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Present what we </a:t>
            </a:r>
            <a:r>
              <a:rPr lang="en-US" sz="1200" strike="noStrike" spc="-1" dirty="0" smtClean="0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do:</a:t>
            </a:r>
            <a:endParaRPr dirty="0"/>
          </a:p>
        </p:txBody>
      </p:sp>
      <p:sp>
        <p:nvSpPr>
          <p:cNvPr id="594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D4C736D-5194-4B33-8ACA-953E9EC0F941}" type="slidenum"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roid Sans Fallback"/>
              </a:rPr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http://www.creative-biostructure.com/em-platform_66.htm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7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Present what we do</a:t>
            </a:r>
            <a:endParaRPr/>
          </a:p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Focusing on</a:t>
            </a:r>
            <a:endParaRPr/>
          </a:p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Overview</a:t>
            </a:r>
            <a:endParaRPr/>
          </a:p>
          <a:p>
            <a:pPr marL="216000" indent="-216000">
              <a:lnSpc>
                <a:spcPct val="100000"/>
              </a:lnSpc>
            </a:pPr>
            <a:endParaRPr/>
          </a:p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And I would like to present you the work we develope at the I2PC in the area of image processing.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Let me show in a single slide the kind of work we do and then I will focus on workflows and data management</a:t>
            </a:r>
            <a:endParaRPr/>
          </a:p>
        </p:txBody>
      </p:sp>
      <p:sp>
        <p:nvSpPr>
          <p:cNvPr id="594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D4C736D-5194-4B33-8ACA-953E9EC0F941}" type="slidenum"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roid Sans Fallback"/>
              </a:rPr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bbcp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 not encrypt the data stream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62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Present what we do</a:t>
            </a:r>
            <a:endParaRPr/>
          </a:p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Focusing on</a:t>
            </a:r>
            <a:endParaRPr/>
          </a:p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Overview</a:t>
            </a:r>
            <a:endParaRPr/>
          </a:p>
          <a:p>
            <a:pPr marL="216000" indent="-216000">
              <a:lnSpc>
                <a:spcPct val="100000"/>
              </a:lnSpc>
            </a:pPr>
            <a:endParaRPr/>
          </a:p>
          <a:p>
            <a:pPr marL="216000" indent="-216000">
              <a:lnSpc>
                <a:spcPct val="100000"/>
              </a:lnSpc>
            </a:pPr>
            <a:r>
              <a:rPr lang="en-US" sz="12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And I would like to present you the work we develope at the I2PC in the area of image processing.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 spc="-1"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Let me show in a single slide the kind of work we do and then I will focus on workflows and data management</a:t>
            </a:r>
            <a:endParaRPr/>
          </a:p>
        </p:txBody>
      </p:sp>
      <p:sp>
        <p:nvSpPr>
          <p:cNvPr id="594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D4C736D-5194-4B33-8ACA-953E9EC0F941}" type="slidenum"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roid Sans Fallback"/>
              </a:rPr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 se </a:t>
            </a:r>
            <a:r>
              <a:rPr lang="en-US" dirty="0" err="1" smtClean="0"/>
              <a:t>asigna</a:t>
            </a:r>
            <a:r>
              <a:rPr lang="en-US" dirty="0" smtClean="0"/>
              <a:t> EPU to </a:t>
            </a:r>
            <a:r>
              <a:rPr lang="en-US" dirty="0" err="1" smtClean="0"/>
              <a:t>directorio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E6FEABF4-206B-4F17-A109-8BEDE1F9E8AB}" type="slidenum">
              <a:rPr lang="en-US" sz="1400" spc="-1" smtClean="0">
                <a:latin typeface="Times New Roman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6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36000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16000" indent="-216000">
              <a:lnSpc>
                <a:spcPct val="100000"/>
              </a:lnSpc>
            </a:pPr>
            <a:r>
              <a:rPr lang="es-ES" dirty="0" smtClean="0"/>
              <a:t>A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release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implies</a:t>
            </a:r>
            <a:endParaRPr dirty="0"/>
          </a:p>
        </p:txBody>
      </p:sp>
      <p:sp>
        <p:nvSpPr>
          <p:cNvPr id="594" name="CustomShape 2"/>
          <p:cNvSpPr/>
          <p:nvPr/>
        </p:nvSpPr>
        <p:spPr>
          <a:xfrm>
            <a:off x="0" y="0"/>
            <a:ext cx="360" cy="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6D4C736D-5194-4B33-8ACA-953E9EC0F941}" type="slidenum"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roid Sans Fallback"/>
              </a:rPr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915640" y="77112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87268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291564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37 Imagen"/>
          <p:cNvPicPr/>
          <p:nvPr/>
        </p:nvPicPr>
        <p:blipFill>
          <a:blip r:embed="rId2"/>
          <a:stretch/>
        </p:blipFill>
        <p:spPr>
          <a:xfrm>
            <a:off x="5620680" y="620280"/>
            <a:ext cx="360360" cy="287640"/>
          </a:xfrm>
          <a:prstGeom prst="rect">
            <a:avLst/>
          </a:prstGeom>
          <a:ln>
            <a:noFill/>
          </a:ln>
        </p:spPr>
      </p:pic>
      <p:pic>
        <p:nvPicPr>
          <p:cNvPr id="39" name="38 Imagen"/>
          <p:cNvPicPr/>
          <p:nvPr/>
        </p:nvPicPr>
        <p:blipFill>
          <a:blip r:embed="rId2"/>
          <a:stretch/>
        </p:blipFill>
        <p:spPr>
          <a:xfrm>
            <a:off x="5620680" y="620280"/>
            <a:ext cx="360360" cy="28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2915640" y="536400"/>
            <a:ext cx="57708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2915640" y="3240"/>
            <a:ext cx="5770800" cy="2863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291564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915640" y="536400"/>
            <a:ext cx="57708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87268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2915640" y="77112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2915640" y="77112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587268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291564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9" name="158 Imagen"/>
          <p:cNvPicPr/>
          <p:nvPr/>
        </p:nvPicPr>
        <p:blipFill>
          <a:blip r:embed="rId2"/>
          <a:stretch/>
        </p:blipFill>
        <p:spPr>
          <a:xfrm>
            <a:off x="5620680" y="620280"/>
            <a:ext cx="360360" cy="287640"/>
          </a:xfrm>
          <a:prstGeom prst="rect">
            <a:avLst/>
          </a:prstGeom>
          <a:ln>
            <a:noFill/>
          </a:ln>
        </p:spPr>
      </p:pic>
      <p:pic>
        <p:nvPicPr>
          <p:cNvPr id="160" name="159 Imagen"/>
          <p:cNvPicPr/>
          <p:nvPr/>
        </p:nvPicPr>
        <p:blipFill>
          <a:blip r:embed="rId2"/>
          <a:stretch/>
        </p:blipFill>
        <p:spPr>
          <a:xfrm>
            <a:off x="5620680" y="620280"/>
            <a:ext cx="360360" cy="28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2915640" y="536400"/>
            <a:ext cx="57708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2915640" y="3240"/>
            <a:ext cx="5770800" cy="2863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291564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587268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2915640" y="77112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2915640" y="77112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587268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291564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00" name="199 Imagen"/>
          <p:cNvPicPr/>
          <p:nvPr/>
        </p:nvPicPr>
        <p:blipFill>
          <a:blip r:embed="rId2"/>
          <a:stretch/>
        </p:blipFill>
        <p:spPr>
          <a:xfrm>
            <a:off x="5620680" y="620280"/>
            <a:ext cx="360360" cy="287640"/>
          </a:xfrm>
          <a:prstGeom prst="rect">
            <a:avLst/>
          </a:prstGeom>
          <a:ln>
            <a:noFill/>
          </a:ln>
        </p:spPr>
      </p:pic>
      <p:pic>
        <p:nvPicPr>
          <p:cNvPr id="201" name="200 Imagen"/>
          <p:cNvPicPr/>
          <p:nvPr/>
        </p:nvPicPr>
        <p:blipFill>
          <a:blip r:embed="rId2"/>
          <a:stretch/>
        </p:blipFill>
        <p:spPr>
          <a:xfrm>
            <a:off x="5620680" y="620280"/>
            <a:ext cx="360360" cy="28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2915640" y="536400"/>
            <a:ext cx="5770800" cy="456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2915640" y="3240"/>
            <a:ext cx="5770800" cy="2863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291564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87268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2915640" y="77112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2915640" y="77112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87268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291564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2915640" y="620640"/>
            <a:ext cx="577080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22" name="321 Imagen"/>
          <p:cNvPicPr/>
          <p:nvPr/>
        </p:nvPicPr>
        <p:blipFill>
          <a:blip r:embed="rId2"/>
          <a:stretch/>
        </p:blipFill>
        <p:spPr>
          <a:xfrm>
            <a:off x="5620680" y="620280"/>
            <a:ext cx="360360" cy="287640"/>
          </a:xfrm>
          <a:prstGeom prst="rect">
            <a:avLst/>
          </a:prstGeom>
          <a:ln>
            <a:noFill/>
          </a:ln>
        </p:spPr>
      </p:pic>
      <p:pic>
        <p:nvPicPr>
          <p:cNvPr id="323" name="322 Imagen"/>
          <p:cNvPicPr/>
          <p:nvPr/>
        </p:nvPicPr>
        <p:blipFill>
          <a:blip r:embed="rId2"/>
          <a:stretch/>
        </p:blipFill>
        <p:spPr>
          <a:xfrm>
            <a:off x="5620680" y="620280"/>
            <a:ext cx="360360" cy="28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2915640" y="3240"/>
            <a:ext cx="5770800" cy="2863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91564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287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872680" y="77112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915640" y="3240"/>
            <a:ext cx="5770800" cy="617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91564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872680" y="620640"/>
            <a:ext cx="281592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2915640" y="771120"/>
            <a:ext cx="5770800" cy="137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/>
          <p:nvPr/>
        </p:nvPicPr>
        <p:blipFill>
          <a:blip r:embed="rId14"/>
          <a:stretch/>
        </p:blipFill>
        <p:spPr>
          <a:xfrm>
            <a:off x="7678800" y="6021360"/>
            <a:ext cx="1285560" cy="641160"/>
          </a:xfrm>
          <a:prstGeom prst="rect">
            <a:avLst/>
          </a:prstGeom>
          <a:ln>
            <a:noFill/>
          </a:ln>
        </p:spPr>
      </p:pic>
      <p:pic>
        <p:nvPicPr>
          <p:cNvPr id="7" name="Picture 2"/>
          <p:cNvPicPr/>
          <p:nvPr/>
        </p:nvPicPr>
        <p:blipFill>
          <a:blip r:embed="rId15"/>
          <a:stretch/>
        </p:blipFill>
        <p:spPr>
          <a:xfrm>
            <a:off x="252360" y="6004080"/>
            <a:ext cx="502920" cy="701280"/>
          </a:xfrm>
          <a:prstGeom prst="rect">
            <a:avLst/>
          </a:prstGeom>
          <a:ln>
            <a:noFill/>
          </a:ln>
        </p:spPr>
      </p:pic>
      <p:pic>
        <p:nvPicPr>
          <p:cNvPr id="2" name="Picture 3"/>
          <p:cNvPicPr/>
          <p:nvPr/>
        </p:nvPicPr>
        <p:blipFill>
          <a:blip r:embed="rId16"/>
          <a:stretch/>
        </p:blipFill>
        <p:spPr>
          <a:xfrm>
            <a:off x="7020000" y="6021360"/>
            <a:ext cx="647280" cy="64728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3" name="Picture 4"/>
          <p:cNvPicPr/>
          <p:nvPr/>
        </p:nvPicPr>
        <p:blipFill>
          <a:blip r:embed="rId17"/>
          <a:stretch/>
        </p:blipFill>
        <p:spPr>
          <a:xfrm>
            <a:off x="900000" y="6021360"/>
            <a:ext cx="1294920" cy="65520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600" cy="14680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3000"/>
              </a:lnSpc>
            </a:pPr>
            <a:r>
              <a:rPr lang="en-GB" sz="3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Haga clic para modificar el estilo de título del patrón</a:t>
            </a:r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000" spc="-1"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000" spc="-1"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/>
          <p:cNvPicPr/>
          <p:nvPr/>
        </p:nvPicPr>
        <p:blipFill>
          <a:blip r:embed="rId14"/>
          <a:stretch/>
        </p:blipFill>
        <p:spPr>
          <a:xfrm>
            <a:off x="7678440" y="6021360"/>
            <a:ext cx="1285920" cy="641880"/>
          </a:xfrm>
          <a:prstGeom prst="rect">
            <a:avLst/>
          </a:prstGeom>
          <a:ln w="9360">
            <a:noFill/>
          </a:ln>
        </p:spPr>
      </p:pic>
      <p:pic>
        <p:nvPicPr>
          <p:cNvPr id="122" name="Picture 6"/>
          <p:cNvPicPr/>
          <p:nvPr/>
        </p:nvPicPr>
        <p:blipFill>
          <a:blip r:embed="rId15"/>
          <a:stretch/>
        </p:blipFill>
        <p:spPr>
          <a:xfrm>
            <a:off x="251640" y="6004080"/>
            <a:ext cx="504000" cy="701280"/>
          </a:xfrm>
          <a:prstGeom prst="rect">
            <a:avLst/>
          </a:prstGeom>
          <a:ln>
            <a:noFill/>
          </a:ln>
        </p:spPr>
      </p:pic>
      <p:pic>
        <p:nvPicPr>
          <p:cNvPr id="123" name="Picture 7"/>
          <p:cNvPicPr/>
          <p:nvPr/>
        </p:nvPicPr>
        <p:blipFill>
          <a:blip r:embed="rId16"/>
          <a:stretch/>
        </p:blipFill>
        <p:spPr>
          <a:xfrm>
            <a:off x="7020360" y="6021360"/>
            <a:ext cx="647640" cy="64764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pic>
        <p:nvPicPr>
          <p:cNvPr id="124" name="Picture 2"/>
          <p:cNvPicPr/>
          <p:nvPr/>
        </p:nvPicPr>
        <p:blipFill>
          <a:blip r:embed="rId17"/>
          <a:stretch/>
        </p:blipFill>
        <p:spPr>
          <a:xfrm>
            <a:off x="899640" y="6021360"/>
            <a:ext cx="1295640" cy="656280"/>
          </a:xfrm>
          <a:prstGeom prst="rect">
            <a:avLst/>
          </a:prstGeom>
          <a:ln>
            <a:noFill/>
          </a:ln>
        </p:spPr>
      </p:pic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36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400" spc="-1"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000" spc="-1"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2"/>
          <p:cNvPicPr/>
          <p:nvPr/>
        </p:nvPicPr>
        <p:blipFill>
          <a:blip r:embed="rId14"/>
          <a:stretch/>
        </p:blipFill>
        <p:spPr>
          <a:xfrm>
            <a:off x="7678440" y="6021360"/>
            <a:ext cx="1285920" cy="641880"/>
          </a:xfrm>
          <a:prstGeom prst="rect">
            <a:avLst/>
          </a:prstGeom>
          <a:ln w="9360">
            <a:noFill/>
          </a:ln>
        </p:spPr>
      </p:pic>
      <p:pic>
        <p:nvPicPr>
          <p:cNvPr id="162" name="Picture 6"/>
          <p:cNvPicPr/>
          <p:nvPr/>
        </p:nvPicPr>
        <p:blipFill>
          <a:blip r:embed="rId15"/>
          <a:stretch/>
        </p:blipFill>
        <p:spPr>
          <a:xfrm>
            <a:off x="251640" y="6004080"/>
            <a:ext cx="504000" cy="701280"/>
          </a:xfrm>
          <a:prstGeom prst="rect">
            <a:avLst/>
          </a:prstGeom>
          <a:ln>
            <a:noFill/>
          </a:ln>
        </p:spPr>
      </p:pic>
      <p:pic>
        <p:nvPicPr>
          <p:cNvPr id="163" name="Picture 7"/>
          <p:cNvPicPr/>
          <p:nvPr/>
        </p:nvPicPr>
        <p:blipFill>
          <a:blip r:embed="rId16"/>
          <a:stretch/>
        </p:blipFill>
        <p:spPr>
          <a:xfrm>
            <a:off x="7020360" y="6021360"/>
            <a:ext cx="647640" cy="64764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pic>
        <p:nvPicPr>
          <p:cNvPr id="164" name="Picture 2"/>
          <p:cNvPicPr/>
          <p:nvPr/>
        </p:nvPicPr>
        <p:blipFill>
          <a:blip r:embed="rId17"/>
          <a:stretch/>
        </p:blipFill>
        <p:spPr>
          <a:xfrm>
            <a:off x="899640" y="6021360"/>
            <a:ext cx="1295640" cy="656280"/>
          </a:xfrm>
          <a:prstGeom prst="rect">
            <a:avLst/>
          </a:prstGeom>
          <a:ln>
            <a:noFill/>
          </a:ln>
        </p:spPr>
      </p:pic>
      <p:sp>
        <p:nvSpPr>
          <p:cNvPr id="165" name="Line 1"/>
          <p:cNvSpPr/>
          <p:nvPr/>
        </p:nvSpPr>
        <p:spPr>
          <a:xfrm>
            <a:off x="179280" y="1052280"/>
            <a:ext cx="8713800" cy="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457200" y="115920"/>
            <a:ext cx="8229240" cy="7790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60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57200" y="11970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343080" indent="-342720">
              <a:lnSpc>
                <a:spcPct val="100000"/>
              </a:lnSpc>
              <a:buFont typeface="Arial"/>
              <a:buChar char="•"/>
            </a:pPr>
            <a:r>
              <a:rPr lang="en-GB" sz="3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/>
          </a:p>
          <a:p>
            <a:pPr marL="743040" lvl="1" indent="-285480">
              <a:lnSpc>
                <a:spcPct val="100000"/>
              </a:lnSpc>
              <a:buFont typeface="Arial"/>
              <a:buChar char="–"/>
            </a:pPr>
            <a:r>
              <a:rPr lang="en-GB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GB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/>
          </a:p>
          <a:p>
            <a:pPr marL="1600200" lvl="3" indent="-228240">
              <a:lnSpc>
                <a:spcPct val="100000"/>
              </a:lnSpc>
              <a:buFont typeface="Arial"/>
              <a:buChar char="–"/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/>
          </a:p>
          <a:p>
            <a:pPr marL="2057400" lvl="4" indent="-228240">
              <a:lnSpc>
                <a:spcPct val="100000"/>
              </a:lnSpc>
              <a:buFont typeface="Arial"/>
              <a:buChar char="»"/>
            </a:pPr>
            <a:r>
              <a:rPr lang="en-GB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2"/>
          <p:cNvPicPr/>
          <p:nvPr/>
        </p:nvPicPr>
        <p:blipFill>
          <a:blip r:embed="rId14"/>
          <a:stretch/>
        </p:blipFill>
        <p:spPr>
          <a:xfrm>
            <a:off x="7678440" y="6021360"/>
            <a:ext cx="1285920" cy="641880"/>
          </a:xfrm>
          <a:prstGeom prst="rect">
            <a:avLst/>
          </a:prstGeom>
          <a:ln w="9360">
            <a:noFill/>
          </a:ln>
        </p:spPr>
      </p:pic>
      <p:pic>
        <p:nvPicPr>
          <p:cNvPr id="285" name="Picture 6"/>
          <p:cNvPicPr/>
          <p:nvPr/>
        </p:nvPicPr>
        <p:blipFill>
          <a:blip r:embed="rId15"/>
          <a:stretch/>
        </p:blipFill>
        <p:spPr>
          <a:xfrm>
            <a:off x="251640" y="6004080"/>
            <a:ext cx="504000" cy="701280"/>
          </a:xfrm>
          <a:prstGeom prst="rect">
            <a:avLst/>
          </a:prstGeom>
          <a:ln>
            <a:noFill/>
          </a:ln>
        </p:spPr>
      </p:pic>
      <p:pic>
        <p:nvPicPr>
          <p:cNvPr id="286" name="Picture 7"/>
          <p:cNvPicPr/>
          <p:nvPr/>
        </p:nvPicPr>
        <p:blipFill>
          <a:blip r:embed="rId16"/>
          <a:stretch/>
        </p:blipFill>
        <p:spPr>
          <a:xfrm>
            <a:off x="7020360" y="6021360"/>
            <a:ext cx="647640" cy="64764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pic>
        <p:nvPicPr>
          <p:cNvPr id="287" name="Picture 2"/>
          <p:cNvPicPr/>
          <p:nvPr/>
        </p:nvPicPr>
        <p:blipFill>
          <a:blip r:embed="rId17"/>
          <a:stretch/>
        </p:blipFill>
        <p:spPr>
          <a:xfrm>
            <a:off x="899640" y="6021360"/>
            <a:ext cx="1295640" cy="656280"/>
          </a:xfrm>
          <a:prstGeom prst="rect">
            <a:avLst/>
          </a:prstGeom>
          <a:ln>
            <a:noFill/>
          </a:ln>
        </p:spPr>
      </p:pic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600" cy="14680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360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Haga clic para modificar el estilo de título del patrón</a:t>
            </a:r>
            <a:endParaRPr/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3200" spc="-1"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400" spc="-1"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GB" sz="2000" spc="-1"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GB" sz="2000" spc="-1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file:///\\vboxsrv\roberto\20170713_roberto_ribosome\GRID_12\ATLAS\" TargetMode="External"/><Relationship Id="rId13" Type="http://schemas.openxmlformats.org/officeDocument/2006/relationships/image" Target="../media/image31.png"/><Relationship Id="rId3" Type="http://schemas.openxmlformats.org/officeDocument/2006/relationships/hyperlink" Target="file:///\\vboxsrv\roberto\20170713_roberto_ribosome" TargetMode="External"/><Relationship Id="rId7" Type="http://schemas.openxmlformats.org/officeDocument/2006/relationships/hyperlink" Target="file:///\\vboxsrv\roberto\20170713_roberto_ribosome\GRID_12\" TargetMode="External"/><Relationship Id="rId12" Type="http://schemas.openxmlformats.org/officeDocument/2006/relationships/hyperlink" Target="file:///\\vboxsrv\roberto\20170713_roberto_ribosome\ScipionUserData\projects\20170713_roberto_ribosome\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\\vboxsrv\roberto\20170713_roberto_ribosome\GRID_01\DATA\" TargetMode="External"/><Relationship Id="rId11" Type="http://schemas.openxmlformats.org/officeDocument/2006/relationships/hyperlink" Target="file:///\\vboxsrv\roberto\20170713_roberto_ribosome\ScipionUserData\projects\" TargetMode="External"/><Relationship Id="rId5" Type="http://schemas.openxmlformats.org/officeDocument/2006/relationships/hyperlink" Target="file:///\\vboxsrv\roberto\20170713_roberto_ribosome\GRID_01\ATLAS\" TargetMode="External"/><Relationship Id="rId10" Type="http://schemas.openxmlformats.org/officeDocument/2006/relationships/hyperlink" Target="file:///\\vboxsrv\roberto\20170713_roberto_ribosome\ScipionUserData\" TargetMode="External"/><Relationship Id="rId4" Type="http://schemas.openxmlformats.org/officeDocument/2006/relationships/hyperlink" Target="file:///\\vboxsrv\roberto\20170713_roberto_ribosome\GRID_01\" TargetMode="External"/><Relationship Id="rId9" Type="http://schemas.openxmlformats.org/officeDocument/2006/relationships/hyperlink" Target="file:///\\vboxsrv\roberto\20170713_roberto_ribosome\GRID_12\DATA\" TargetMode="External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cnb cs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99392"/>
            <a:ext cx="11021587" cy="698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scipion elec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31"/>
            <a:ext cx="5957803" cy="15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64704"/>
            <a:ext cx="4680520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2"/>
          <p:cNvSpPr txBox="1"/>
          <p:nvPr/>
        </p:nvSpPr>
        <p:spPr>
          <a:xfrm>
            <a:off x="395640" y="5229364"/>
            <a:ext cx="6336600" cy="129581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Escuela</a:t>
            </a: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lang="en-US" sz="240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Politecnica</a:t>
            </a: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Superior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Instruct</a:t>
            </a: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Image Processing Center, CNB-CSIC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Roberto </a:t>
            </a:r>
            <a:r>
              <a:rPr lang="en-US" sz="240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Marabini</a:t>
            </a: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Ruiz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967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t="2857" r="7149" b="8095"/>
          <a:stretch/>
        </p:blipFill>
        <p:spPr>
          <a:xfrm>
            <a:off x="1356253" y="-27384"/>
            <a:ext cx="7032171" cy="6106886"/>
          </a:xfrm>
          <a:prstGeom prst="rect">
            <a:avLst/>
          </a:prstGeom>
        </p:spPr>
      </p:pic>
      <p:pic>
        <p:nvPicPr>
          <p:cNvPr id="2050" name="Picture 2" descr="Image result for usb di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348881"/>
            <a:ext cx="293816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stomShape 1"/>
          <p:cNvSpPr/>
          <p:nvPr/>
        </p:nvSpPr>
        <p:spPr>
          <a:xfrm>
            <a:off x="539552" y="-99392"/>
            <a:ext cx="3960440" cy="12241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7200" spc="-1" dirty="0" err="1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Launch</a:t>
            </a:r>
            <a:endParaRPr lang="es-ES" sz="7200" spc="-1" dirty="0" smtClean="0">
              <a:solidFill>
                <a:srgbClr val="92D05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1907704" y="2924944"/>
            <a:ext cx="1872208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6 Grupo"/>
          <p:cNvGrpSpPr/>
          <p:nvPr/>
        </p:nvGrpSpPr>
        <p:grpSpPr>
          <a:xfrm>
            <a:off x="6084168" y="3861048"/>
            <a:ext cx="2880320" cy="2031068"/>
            <a:chOff x="6084168" y="3861048"/>
            <a:chExt cx="2880320" cy="2031068"/>
          </a:xfrm>
        </p:grpSpPr>
        <p:pic>
          <p:nvPicPr>
            <p:cNvPr id="2054" name="Picture 6" descr="Image result for rsyn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3861048"/>
              <a:ext cx="2628900" cy="18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CuadroTexto"/>
            <p:cNvSpPr txBox="1"/>
            <p:nvPr/>
          </p:nvSpPr>
          <p:spPr>
            <a:xfrm>
              <a:off x="6186099" y="5445224"/>
              <a:ext cx="2778389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roberto@clar.cnb.csic.es: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Rectángulo"/>
          <p:cNvSpPr/>
          <p:nvPr/>
        </p:nvSpPr>
        <p:spPr>
          <a:xfrm>
            <a:off x="395536" y="332656"/>
            <a:ext cx="554461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3" action="ppaction://hlinkfile"/>
              </a:rPr>
              <a:t>20170713_roberto_ribosome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├──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 action="ppaction://hlinkfile"/>
              </a:rPr>
              <a:t>GRID_01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5" action="ppaction://hlinkfile"/>
              </a:rPr>
              <a:t>ATLAS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 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6" action="ppaction://hlinkfile"/>
              </a:rPr>
              <a:t>DATA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  </a:t>
            </a:r>
            <a:r>
              <a:rPr lang="en-US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├──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7" action="ppaction://hlinkfile"/>
              </a:rPr>
              <a:t>GRID_12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├──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8" action="ppaction://hlinkfile"/>
              </a:rPr>
              <a:t>ATLAS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│   └──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9" action="ppaction://hlinkfile"/>
              </a:rPr>
              <a:t>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└──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  <a:hlinkClick r:id="rId10" action="ppaction://hlinkfile"/>
              </a:rPr>
              <a:t>ScipionUserData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 └──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11" action="ppaction://hlinkfile"/>
              </a:rPr>
              <a:t>projects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     └──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12" action="ppaction://hlinkfile"/>
              </a:rPr>
              <a:t>20170713_roberto_ribosome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          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00808"/>
            <a:ext cx="4429125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t="4850" r="29383" b="5873"/>
          <a:stretch/>
        </p:blipFill>
        <p:spPr>
          <a:xfrm>
            <a:off x="179512" y="35226"/>
            <a:ext cx="4278086" cy="61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CuadroTexto"/>
          <p:cNvSpPr txBox="1"/>
          <p:nvPr/>
        </p:nvSpPr>
        <p:spPr>
          <a:xfrm>
            <a:off x="1259632" y="1988840"/>
            <a:ext cx="66800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Reliable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Simultaneous</a:t>
            </a:r>
            <a:r>
              <a:rPr lang="es-ES" dirty="0" smtClean="0"/>
              <a:t> </a:t>
            </a:r>
            <a:r>
              <a:rPr lang="es-ES" dirty="0" err="1" smtClean="0"/>
              <a:t>users</a:t>
            </a:r>
            <a:r>
              <a:rPr lang="es-ES" dirty="0" smtClean="0"/>
              <a:t> (</a:t>
            </a:r>
            <a:r>
              <a:rPr lang="es-ES" dirty="0" err="1" smtClean="0"/>
              <a:t>move</a:t>
            </a:r>
            <a:r>
              <a:rPr lang="es-ES" dirty="0" smtClean="0"/>
              <a:t> data </a:t>
            </a:r>
            <a:r>
              <a:rPr lang="es-ES" dirty="0" err="1" smtClean="0"/>
              <a:t>out</a:t>
            </a:r>
            <a:r>
              <a:rPr lang="es-ES" dirty="0" smtClean="0"/>
              <a:t> </a:t>
            </a:r>
            <a:r>
              <a:rPr lang="es-ES" dirty="0" err="1" smtClean="0"/>
              <a:t>while</a:t>
            </a:r>
            <a:r>
              <a:rPr lang="es-ES" dirty="0" smtClean="0"/>
              <a:t> </a:t>
            </a:r>
            <a:r>
              <a:rPr lang="es-ES" dirty="0" err="1" smtClean="0"/>
              <a:t>taken</a:t>
            </a:r>
            <a:r>
              <a:rPr lang="es-ES" dirty="0" smtClean="0"/>
              <a:t> </a:t>
            </a:r>
            <a:r>
              <a:rPr lang="es-ES" dirty="0" err="1" smtClean="0"/>
              <a:t>Image</a:t>
            </a:r>
            <a:r>
              <a:rPr lang="es-E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Alerts</a:t>
            </a:r>
            <a:r>
              <a:rPr lang="es-ES" dirty="0" smtClean="0"/>
              <a:t> – </a:t>
            </a:r>
            <a:r>
              <a:rPr lang="es-ES" dirty="0" err="1" smtClean="0"/>
              <a:t>reporting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Considered</a:t>
            </a:r>
            <a:r>
              <a:rPr lang="es-ES" dirty="0" smtClean="0"/>
              <a:t> as a </a:t>
            </a:r>
            <a:r>
              <a:rPr lang="es-ES" dirty="0" err="1" smtClean="0"/>
              <a:t>side</a:t>
            </a:r>
            <a:r>
              <a:rPr lang="es-ES" dirty="0" smtClean="0"/>
              <a:t> </a:t>
            </a:r>
            <a:r>
              <a:rPr lang="es-ES" dirty="0" err="1" smtClean="0"/>
              <a:t>service</a:t>
            </a:r>
            <a:r>
              <a:rPr lang="es-ES" dirty="0" smtClean="0"/>
              <a:t> [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part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microscope</a:t>
            </a:r>
            <a:r>
              <a:rPr lang="es-ES" dirty="0" smtClean="0"/>
              <a:t> </a:t>
            </a:r>
            <a:r>
              <a:rPr lang="es-ES" dirty="0" err="1" smtClean="0"/>
              <a:t>fee</a:t>
            </a:r>
            <a:r>
              <a:rPr lang="es-E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179360" y="1116000"/>
            <a:ext cx="6784560" cy="313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8800" spc="-1" dirty="0" err="1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Testing</a:t>
            </a:r>
            <a:endParaRPr sz="8800"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3390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 nodeType="clickEffect">
                      <p:stCondLst>
                        <p:cond delay="indefinite"/>
                      </p:stCond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data transfer spe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20"/>
            <a:ext cx="6966421" cy="507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10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873219"/>
              </p:ext>
            </p:extLst>
          </p:nvPr>
        </p:nvGraphicFramePr>
        <p:xfrm>
          <a:off x="1524000" y="1397000"/>
          <a:ext cx="6096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7960"/>
                <a:gridCol w="34080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noProof="0" dirty="0" smtClean="0"/>
                        <a:t>Frames</a:t>
                      </a:r>
                      <a:r>
                        <a:rPr lang="es-ES" b="1" dirty="0" smtClean="0"/>
                        <a:t> per </a:t>
                      </a:r>
                      <a:r>
                        <a:rPr lang="en-US" b="1" noProof="0" dirty="0" smtClean="0"/>
                        <a:t>movie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Number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Movies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6321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Total </a:t>
                      </a:r>
                      <a:r>
                        <a:rPr lang="en-US" b="1" noProof="0" dirty="0" smtClean="0"/>
                        <a:t>Acquisition</a:t>
                      </a:r>
                      <a:r>
                        <a:rPr lang="es-ES" b="1" dirty="0" smtClean="0"/>
                        <a:t> time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 </a:t>
                      </a:r>
                      <a:r>
                        <a:rPr lang="es-ES" dirty="0" err="1" smtClean="0"/>
                        <a:t>days</a:t>
                      </a:r>
                      <a:r>
                        <a:rPr lang="es-ES" dirty="0" smtClean="0"/>
                        <a:t> (7 </a:t>
                      </a:r>
                      <a:r>
                        <a:rPr lang="es-ES" dirty="0" err="1" smtClean="0"/>
                        <a:t>hours</a:t>
                      </a:r>
                      <a:r>
                        <a:rPr lang="es-ES" dirty="0" smtClean="0"/>
                        <a:t> </a:t>
                      </a:r>
                      <a:r>
                        <a:rPr lang="es-ES" dirty="0" err="1" smtClean="0"/>
                        <a:t>preparation</a:t>
                      </a:r>
                      <a:r>
                        <a:rPr lang="es-E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Time per </a:t>
                      </a:r>
                      <a:r>
                        <a:rPr lang="es-ES" b="1" dirty="0" err="1" smtClean="0"/>
                        <a:t>Movie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55 </a:t>
                      </a:r>
                      <a:r>
                        <a:rPr lang="es-ES" dirty="0" err="1" smtClean="0"/>
                        <a:t>sec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Time</a:t>
                      </a:r>
                      <a:r>
                        <a:rPr lang="es-ES" b="1" baseline="0" dirty="0" smtClean="0"/>
                        <a:t> per </a:t>
                      </a:r>
                      <a:r>
                        <a:rPr lang="es-ES" b="1" baseline="0" dirty="0" err="1" smtClean="0"/>
                        <a:t>Movie</a:t>
                      </a:r>
                      <a:r>
                        <a:rPr lang="es-ES" b="1" baseline="0" dirty="0" smtClean="0"/>
                        <a:t> (</a:t>
                      </a:r>
                      <a:r>
                        <a:rPr lang="es-ES" b="1" baseline="0" dirty="0" err="1" smtClean="0">
                          <a:solidFill>
                            <a:srgbClr val="FF0000"/>
                          </a:solidFill>
                        </a:rPr>
                        <a:t>mode</a:t>
                      </a:r>
                      <a:r>
                        <a:rPr lang="es-ES" b="1" baseline="0" dirty="0" smtClean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~17</a:t>
                      </a:r>
                      <a:r>
                        <a:rPr lang="es-E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FF0000"/>
                          </a:solidFill>
                        </a:rPr>
                        <a:t>sec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Dose</a:t>
                      </a:r>
                      <a:r>
                        <a:rPr lang="es-ES" b="1" dirty="0" smtClean="0"/>
                        <a:t> per </a:t>
                      </a:r>
                      <a:r>
                        <a:rPr lang="es-ES" b="1" dirty="0" err="1" smtClean="0"/>
                        <a:t>frame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1.68 e/A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Total</a:t>
                      </a:r>
                      <a:r>
                        <a:rPr lang="es-ES" b="1" baseline="0" dirty="0" smtClean="0"/>
                        <a:t> </a:t>
                      </a:r>
                      <a:r>
                        <a:rPr lang="es-ES" b="1" baseline="0" dirty="0" err="1" smtClean="0"/>
                        <a:t>Dose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 e/A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Voltage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200 Volt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Dose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Filter</a:t>
                      </a:r>
                      <a:r>
                        <a:rPr lang="es-ES" b="1" dirty="0" smtClean="0"/>
                        <a:t>=0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24 e/A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Movie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Size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623 MB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 descr="Image result for holey grid elect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149080"/>
            <a:ext cx="2664296" cy="164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052736"/>
            <a:ext cx="3078912" cy="232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76672"/>
            <a:ext cx="4724400" cy="58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0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476672"/>
            <a:ext cx="5404198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9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7620000" cy="57150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067944" y="60526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8.25 </a:t>
            </a:r>
            <a:r>
              <a:rPr lang="es-ES" dirty="0" err="1"/>
              <a:t>sec</a:t>
            </a:r>
            <a:r>
              <a:rPr lang="es-ES" dirty="0"/>
              <a:t>, </a:t>
            </a:r>
            <a:r>
              <a:rPr lang="es-ES" dirty="0" err="1"/>
              <a:t>movie</a:t>
            </a:r>
            <a:endParaRPr lang="en-US" dirty="0"/>
          </a:p>
        </p:txBody>
      </p:sp>
      <p:grpSp>
        <p:nvGrpSpPr>
          <p:cNvPr id="24" name="23 Grupo"/>
          <p:cNvGrpSpPr/>
          <p:nvPr/>
        </p:nvGrpSpPr>
        <p:grpSpPr>
          <a:xfrm>
            <a:off x="6713113" y="1007839"/>
            <a:ext cx="1959591" cy="991169"/>
            <a:chOff x="3317350" y="952674"/>
            <a:chExt cx="4100090" cy="2073841"/>
          </a:xfrm>
        </p:grpSpPr>
        <p:grpSp>
          <p:nvGrpSpPr>
            <p:cNvPr id="15" name="14 Grupo"/>
            <p:cNvGrpSpPr/>
            <p:nvPr/>
          </p:nvGrpSpPr>
          <p:grpSpPr>
            <a:xfrm>
              <a:off x="5574382" y="952674"/>
              <a:ext cx="1843058" cy="1823579"/>
              <a:chOff x="5574382" y="952674"/>
              <a:chExt cx="1843058" cy="1823579"/>
            </a:xfrm>
          </p:grpSpPr>
          <p:pic>
            <p:nvPicPr>
              <p:cNvPr id="16" name="Picture 42" descr="ICON_Desktop_Q30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3220" y="1556792"/>
                <a:ext cx="1145382" cy="1219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2" descr="Image result for scipion electr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4382" y="952674"/>
                <a:ext cx="1843058" cy="483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41" descr="ICON_ThinClient_Q30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350" y="1436477"/>
              <a:ext cx="1195388" cy="137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 descr="Image result for Ethernet crossover cabl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721" y="1976371"/>
              <a:ext cx="1104440" cy="380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Image result for linux samb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599" y="2420888"/>
              <a:ext cx="785678" cy="605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36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15640" y="1340768"/>
            <a:ext cx="5770800" cy="617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>
          <a:xfrm>
            <a:off x="2915640" y="4341032"/>
            <a:ext cx="5770800" cy="45612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4664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1"/>
          <p:cNvPicPr/>
          <p:nvPr/>
        </p:nvPicPr>
        <p:blipFill>
          <a:blip r:embed="rId3"/>
          <a:stretch/>
        </p:blipFill>
        <p:spPr>
          <a:xfrm>
            <a:off x="3348000" y="5735520"/>
            <a:ext cx="2142720" cy="1042560"/>
          </a:xfrm>
          <a:prstGeom prst="rect">
            <a:avLst/>
          </a:prstGeom>
          <a:ln>
            <a:noFill/>
          </a:ln>
        </p:spPr>
      </p:pic>
      <p:sp>
        <p:nvSpPr>
          <p:cNvPr id="409" name="TextShape 1"/>
          <p:cNvSpPr txBox="1"/>
          <p:nvPr/>
        </p:nvSpPr>
        <p:spPr>
          <a:xfrm>
            <a:off x="533520" y="548640"/>
            <a:ext cx="7772040" cy="230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10" name="TextShape 2"/>
          <p:cNvSpPr txBox="1"/>
          <p:nvPr/>
        </p:nvSpPr>
        <p:spPr>
          <a:xfrm>
            <a:off x="395640" y="4322160"/>
            <a:ext cx="8208720" cy="2058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Escuela</a:t>
            </a: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lang="en-US" sz="240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Politecnica</a:t>
            </a: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Superior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Instruct</a:t>
            </a: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Image Processing Center, CNB-CSIC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Roberto </a:t>
            </a:r>
            <a:r>
              <a:rPr lang="en-US" sz="2400" strike="noStrike" spc="-1" dirty="0" err="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Marabini</a:t>
            </a:r>
            <a:r>
              <a:rPr lang="en-US" sz="2400" strike="noStrike" spc="-1" dirty="0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Ruiz</a:t>
            </a:r>
            <a:endParaRPr dirty="0"/>
          </a:p>
        </p:txBody>
      </p:sp>
      <p:sp>
        <p:nvSpPr>
          <p:cNvPr id="411" name="TextShape 3"/>
          <p:cNvSpPr txBox="1"/>
          <p:nvPr/>
        </p:nvSpPr>
        <p:spPr>
          <a:xfrm>
            <a:off x="611640" y="1125000"/>
            <a:ext cx="7772040" cy="2304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4800" b="1" strike="noStrike" spc="-1" dirty="0" err="1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Scipionbox</a:t>
            </a:r>
            <a:r>
              <a:rPr lang="en-GB" sz="4800" strike="noStrike" spc="-1" dirty="0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: A framework towards </a:t>
            </a:r>
            <a:r>
              <a:rPr lang="en-GB" sz="4800" b="1" strike="noStrike" spc="-1" dirty="0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Integration</a:t>
            </a:r>
            <a:r>
              <a:rPr lang="en-GB" sz="4800" strike="noStrike" spc="-1" dirty="0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and </a:t>
            </a:r>
            <a:r>
              <a:rPr lang="en-GB" sz="4800" b="1" strike="noStrike" spc="-1" dirty="0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Reproducibility</a:t>
            </a:r>
            <a:r>
              <a:rPr lang="en-GB" sz="4800" strike="noStrike" spc="-1" dirty="0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in 3D Electron Microscopy</a:t>
            </a:r>
            <a:endParaRPr sz="4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3215821" y="6381328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Motioncorr2 50 -&gt; 1.10 min.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7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8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4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8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enough room to gr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" y="605212"/>
            <a:ext cx="8295048" cy="524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763688" y="829522"/>
            <a:ext cx="5763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What</a:t>
            </a:r>
            <a:r>
              <a:rPr lang="es-E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s-ES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People</a:t>
            </a:r>
            <a:r>
              <a:rPr lang="es-E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s-ES" sz="54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See</a:t>
            </a:r>
            <a:endParaRPr lang="es-E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75262" y="5025950"/>
            <a:ext cx="9033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What Happens Underneath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26" name="Picture 2" descr="Image result for todo 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81" y="2348880"/>
            <a:ext cx="1966118" cy="196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2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3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179360" y="1116000"/>
            <a:ext cx="6784560" cy="313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8800" spc="-1" dirty="0" err="1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</a:t>
            </a:r>
            <a:endParaRPr lang="es-ES" sz="8800" spc="-1" dirty="0" smtClean="0">
              <a:solidFill>
                <a:srgbClr val="92D05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sz="8800"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05456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 nodeType="clickEffect">
                      <p:stCondLst>
                        <p:cond delay="indefinite"/>
                      </p:stCond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179360" y="1116000"/>
            <a:ext cx="6784560" cy="313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8800" spc="-1" dirty="0" err="1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</a:t>
            </a:r>
            <a:endParaRPr lang="es-ES" sz="8800" spc="-1" dirty="0" smtClean="0">
              <a:solidFill>
                <a:srgbClr val="92D05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sz="8800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" name="1 CuadroTexto"/>
          <p:cNvSpPr txBox="1"/>
          <p:nvPr/>
        </p:nvSpPr>
        <p:spPr>
          <a:xfrm>
            <a:off x="389605" y="2852936"/>
            <a:ext cx="83647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Detect 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problems at early </a:t>
            </a: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stages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Provide </a:t>
            </a: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a 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first evaluation of </a:t>
            </a: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the data </a:t>
            </a:r>
            <a:r>
              <a:rPr lang="en-US" sz="3200" dirty="0" smtClean="0">
                <a:solidFill>
                  <a:schemeClr val="accent3">
                    <a:lumMod val="75000"/>
                  </a:schemeClr>
                </a:solidFill>
              </a:rPr>
              <a:t>quality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Save computing time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592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 nodeType="clickEffect">
                      <p:stCondLst>
                        <p:cond delay="indefinite"/>
                      </p:stCond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4 Grupo"/>
          <p:cNvGrpSpPr/>
          <p:nvPr/>
        </p:nvGrpSpPr>
        <p:grpSpPr>
          <a:xfrm>
            <a:off x="467544" y="548680"/>
            <a:ext cx="8208912" cy="2804984"/>
            <a:chOff x="395536" y="1052736"/>
            <a:chExt cx="8208912" cy="2804984"/>
          </a:xfrm>
        </p:grpSpPr>
        <p:pic>
          <p:nvPicPr>
            <p:cNvPr id="4098" name="Picture 2" descr="Image result for titan cryos automatically record image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3" t="54857" r="40865" b="3074"/>
            <a:stretch/>
          </p:blipFill>
          <p:spPr bwMode="auto">
            <a:xfrm>
              <a:off x="395536" y="1052736"/>
              <a:ext cx="7933038" cy="2804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3 Rectángulo"/>
            <p:cNvSpPr/>
            <p:nvPr/>
          </p:nvSpPr>
          <p:spPr>
            <a:xfrm>
              <a:off x="7956376" y="1772816"/>
              <a:ext cx="648072" cy="682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00" name="Picture 4" descr="Image result for titan cryos automatically record imag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6" t="55365" r="13544" b="3492"/>
          <a:stretch/>
        </p:blipFill>
        <p:spPr bwMode="auto">
          <a:xfrm>
            <a:off x="3083024" y="3573016"/>
            <a:ext cx="3505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6 Grupo"/>
          <p:cNvGrpSpPr/>
          <p:nvPr/>
        </p:nvGrpSpPr>
        <p:grpSpPr>
          <a:xfrm>
            <a:off x="6659066" y="3353664"/>
            <a:ext cx="2809478" cy="2362200"/>
            <a:chOff x="4570834" y="3353664"/>
            <a:chExt cx="2809478" cy="2362200"/>
          </a:xfrm>
        </p:grpSpPr>
        <p:pic>
          <p:nvPicPr>
            <p:cNvPr id="4102" name="Picture 6" descr="Image result for titan cryos automatically record image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25" t="2914" r="39443" b="61657"/>
            <a:stretch/>
          </p:blipFill>
          <p:spPr bwMode="auto">
            <a:xfrm>
              <a:off x="4570834" y="3353664"/>
              <a:ext cx="24003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Rectángulo"/>
            <p:cNvSpPr/>
            <p:nvPr/>
          </p:nvSpPr>
          <p:spPr>
            <a:xfrm>
              <a:off x="6228184" y="4944616"/>
              <a:ext cx="1152128" cy="771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2" descr="Image result for scipion electr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402"/>
            <a:ext cx="1843058" cy="48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Related im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8356"/>
            <a:ext cx="1772816" cy="17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512573" y="55320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/>
              <a:t>p</a:t>
            </a:r>
            <a:r>
              <a:rPr lang="es-ES" b="1" dirty="0" err="1" smtClean="0"/>
              <a:t>article</a:t>
            </a:r>
            <a:r>
              <a:rPr lang="es-ES" b="1" dirty="0" smtClean="0"/>
              <a:t> </a:t>
            </a:r>
            <a:r>
              <a:rPr lang="es-ES" b="1" dirty="0" err="1" smtClean="0"/>
              <a:t>picking</a:t>
            </a:r>
            <a:endParaRPr lang="en-US" b="1" dirty="0"/>
          </a:p>
        </p:txBody>
      </p:sp>
      <p:cxnSp>
        <p:nvCxnSpPr>
          <p:cNvPr id="13" name="12 Conector recto de flecha"/>
          <p:cNvCxnSpPr/>
          <p:nvPr/>
        </p:nvCxnSpPr>
        <p:spPr>
          <a:xfrm>
            <a:off x="2390010" y="4534764"/>
            <a:ext cx="525806" cy="0"/>
          </a:xfrm>
          <a:prstGeom prst="straightConnector1">
            <a:avLst/>
          </a:prstGeom>
          <a:ln w="476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Rectángulo redondeado"/>
          <p:cNvSpPr/>
          <p:nvPr/>
        </p:nvSpPr>
        <p:spPr>
          <a:xfrm>
            <a:off x="307975" y="476672"/>
            <a:ext cx="8368481" cy="2876992"/>
          </a:xfrm>
          <a:prstGeom prst="roundRect">
            <a:avLst/>
          </a:prstGeom>
          <a:noFill/>
          <a:ln w="50800"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Rectángulo redondeado"/>
          <p:cNvSpPr/>
          <p:nvPr/>
        </p:nvSpPr>
        <p:spPr>
          <a:xfrm>
            <a:off x="179513" y="3504336"/>
            <a:ext cx="2376264" cy="2397058"/>
          </a:xfrm>
          <a:prstGeom prst="roundRect">
            <a:avLst/>
          </a:prstGeom>
          <a:noFill/>
          <a:ln w="50800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Rectángulo redondeado"/>
          <p:cNvSpPr/>
          <p:nvPr/>
        </p:nvSpPr>
        <p:spPr>
          <a:xfrm>
            <a:off x="2987824" y="3429000"/>
            <a:ext cx="5904656" cy="2736304"/>
          </a:xfrm>
          <a:prstGeom prst="roundRect">
            <a:avLst/>
          </a:prstGeom>
          <a:noFill/>
          <a:ln w="508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CuadroTexto"/>
          <p:cNvSpPr txBox="1"/>
          <p:nvPr/>
        </p:nvSpPr>
        <p:spPr>
          <a:xfrm>
            <a:off x="971600" y="2924944"/>
            <a:ext cx="199285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b="1" dirty="0" err="1"/>
              <a:t>m</a:t>
            </a:r>
            <a:r>
              <a:rPr lang="es-ES" b="1" dirty="0" err="1" smtClean="0"/>
              <a:t>ovie</a:t>
            </a:r>
            <a:r>
              <a:rPr lang="es-ES" b="1" dirty="0" smtClean="0"/>
              <a:t> </a:t>
            </a:r>
            <a:r>
              <a:rPr lang="es-ES" b="1" dirty="0" err="1" smtClean="0"/>
              <a:t>collection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10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1179360" y="1116000"/>
            <a:ext cx="6784560" cy="313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8800" spc="-1" dirty="0" err="1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SetUp</a:t>
            </a:r>
            <a:endParaRPr lang="es-ES" sz="8800" spc="-1" dirty="0" smtClean="0">
              <a:solidFill>
                <a:srgbClr val="92D05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8800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</a:t>
            </a:r>
          </a:p>
          <a:p>
            <a:pPr algn="ctr">
              <a:lnSpc>
                <a:spcPct val="100000"/>
              </a:lnSpc>
            </a:pPr>
            <a:r>
              <a:rPr lang="es-ES" sz="8800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CNB</a:t>
            </a:r>
            <a:endParaRPr sz="8800"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037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 nodeType="clickEffect">
                      <p:stCondLst>
                        <p:cond delay="indefinite"/>
                      </p:stCond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69 Grupo"/>
          <p:cNvGrpSpPr/>
          <p:nvPr/>
        </p:nvGrpSpPr>
        <p:grpSpPr>
          <a:xfrm>
            <a:off x="179512" y="667594"/>
            <a:ext cx="1782481" cy="3346762"/>
            <a:chOff x="179512" y="667594"/>
            <a:chExt cx="1782481" cy="3346762"/>
          </a:xfrm>
        </p:grpSpPr>
        <p:pic>
          <p:nvPicPr>
            <p:cNvPr id="4" name="Picture 4" descr="Image result for talos  electron microscop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8" t="4489" r="20198" b="9360"/>
            <a:stretch/>
          </p:blipFill>
          <p:spPr bwMode="auto">
            <a:xfrm>
              <a:off x="179512" y="667594"/>
              <a:ext cx="1782481" cy="291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67 CuadroTexto"/>
            <p:cNvSpPr txBox="1"/>
            <p:nvPr/>
          </p:nvSpPr>
          <p:spPr>
            <a:xfrm>
              <a:off x="388514" y="3645024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/>
                <a:t>Microscope</a:t>
              </a:r>
              <a:endParaRPr lang="en-US" dirty="0"/>
            </a:p>
          </p:txBody>
        </p:sp>
      </p:grpSp>
      <p:grpSp>
        <p:nvGrpSpPr>
          <p:cNvPr id="15" name="14 Grupo"/>
          <p:cNvGrpSpPr/>
          <p:nvPr/>
        </p:nvGrpSpPr>
        <p:grpSpPr>
          <a:xfrm>
            <a:off x="2987824" y="2940225"/>
            <a:ext cx="2586558" cy="1712911"/>
            <a:chOff x="2987824" y="2940225"/>
            <a:chExt cx="2586558" cy="1712911"/>
          </a:xfrm>
        </p:grpSpPr>
        <p:cxnSp>
          <p:nvCxnSpPr>
            <p:cNvPr id="51" name="50 Conector recto"/>
            <p:cNvCxnSpPr>
              <a:stCxn id="10" idx="3"/>
            </p:cNvCxnSpPr>
            <p:nvPr/>
          </p:nvCxnSpPr>
          <p:spPr>
            <a:xfrm>
              <a:off x="4600844" y="3907301"/>
              <a:ext cx="973538" cy="41684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79 Grupo"/>
            <p:cNvGrpSpPr/>
            <p:nvPr/>
          </p:nvGrpSpPr>
          <p:grpSpPr>
            <a:xfrm>
              <a:off x="2987824" y="2940225"/>
              <a:ext cx="1613020" cy="1712911"/>
              <a:chOff x="2987824" y="2940225"/>
              <a:chExt cx="1613020" cy="1712911"/>
            </a:xfrm>
          </p:grpSpPr>
          <p:pic>
            <p:nvPicPr>
              <p:cNvPr id="10" name="Picture 45" descr="ICON_Firewall_Q30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7824" y="3161465"/>
                <a:ext cx="1613020" cy="1491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81 CuadroTexto"/>
              <p:cNvSpPr txBox="1"/>
              <p:nvPr/>
            </p:nvSpPr>
            <p:spPr>
              <a:xfrm>
                <a:off x="3041564" y="2940225"/>
                <a:ext cx="979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Firewall</a:t>
                </a:r>
                <a:endParaRPr lang="en-US" dirty="0"/>
              </a:p>
            </p:txBody>
          </p:sp>
        </p:grpSp>
      </p:grpSp>
      <p:grpSp>
        <p:nvGrpSpPr>
          <p:cNvPr id="18" name="17 Grupo"/>
          <p:cNvGrpSpPr/>
          <p:nvPr/>
        </p:nvGrpSpPr>
        <p:grpSpPr>
          <a:xfrm>
            <a:off x="3794334" y="4653136"/>
            <a:ext cx="4568179" cy="1493913"/>
            <a:chOff x="3794334" y="4653136"/>
            <a:chExt cx="4568179" cy="1493913"/>
          </a:xfrm>
        </p:grpSpPr>
        <p:grpSp>
          <p:nvGrpSpPr>
            <p:cNvPr id="17" name="16 Grupo"/>
            <p:cNvGrpSpPr/>
            <p:nvPr/>
          </p:nvGrpSpPr>
          <p:grpSpPr>
            <a:xfrm>
              <a:off x="3794334" y="4653136"/>
              <a:ext cx="2408298" cy="1493913"/>
              <a:chOff x="3794334" y="4653136"/>
              <a:chExt cx="2408298" cy="1493913"/>
            </a:xfrm>
          </p:grpSpPr>
          <p:pic>
            <p:nvPicPr>
              <p:cNvPr id="12" name="Picture 27" descr="ICON_Cloud_Q30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0844" y="5127874"/>
                <a:ext cx="1601788" cy="1019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8" name="57 Conector recto"/>
              <p:cNvCxnSpPr>
                <a:stCxn id="10" idx="2"/>
                <a:endCxn id="12" idx="1"/>
              </p:cNvCxnSpPr>
              <p:nvPr/>
            </p:nvCxnSpPr>
            <p:spPr>
              <a:xfrm>
                <a:off x="3794334" y="4653136"/>
                <a:ext cx="806510" cy="984326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84 CuadroTexto"/>
            <p:cNvSpPr txBox="1"/>
            <p:nvPr/>
          </p:nvSpPr>
          <p:spPr>
            <a:xfrm>
              <a:off x="6369660" y="5589240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Cloud </a:t>
              </a:r>
              <a:r>
                <a:rPr lang="en-US" dirty="0" smtClean="0"/>
                <a:t>Processing</a:t>
              </a:r>
              <a:endParaRPr lang="en-US" dirty="0"/>
            </a:p>
          </p:txBody>
        </p:sp>
      </p:grpSp>
      <p:grpSp>
        <p:nvGrpSpPr>
          <p:cNvPr id="2" name="1 Grupo"/>
          <p:cNvGrpSpPr/>
          <p:nvPr/>
        </p:nvGrpSpPr>
        <p:grpSpPr>
          <a:xfrm>
            <a:off x="2119562" y="903040"/>
            <a:ext cx="2785913" cy="1906625"/>
            <a:chOff x="2119562" y="903040"/>
            <a:chExt cx="2785913" cy="1906625"/>
          </a:xfrm>
        </p:grpSpPr>
        <p:grpSp>
          <p:nvGrpSpPr>
            <p:cNvPr id="71" name="70 Grupo"/>
            <p:cNvGrpSpPr/>
            <p:nvPr/>
          </p:nvGrpSpPr>
          <p:grpSpPr>
            <a:xfrm>
              <a:off x="3317350" y="903040"/>
              <a:ext cx="1588125" cy="1906625"/>
              <a:chOff x="3317350" y="903040"/>
              <a:chExt cx="1588125" cy="1906625"/>
            </a:xfrm>
          </p:grpSpPr>
          <p:pic>
            <p:nvPicPr>
              <p:cNvPr id="6" name="Picture 41" descr="ICON_ThinClient_Q30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350" y="1436477"/>
                <a:ext cx="1195388" cy="1373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73 CuadroTexto"/>
              <p:cNvSpPr txBox="1"/>
              <p:nvPr/>
            </p:nvSpPr>
            <p:spPr>
              <a:xfrm>
                <a:off x="3489703" y="903040"/>
                <a:ext cx="1415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Control </a:t>
                </a:r>
                <a:r>
                  <a:rPr lang="es-ES" dirty="0" err="1" smtClean="0"/>
                  <a:t>Mic</a:t>
                </a:r>
                <a:r>
                  <a:rPr lang="es-ES" dirty="0" smtClean="0"/>
                  <a:t>.</a:t>
                </a:r>
                <a:endParaRPr lang="en-US" dirty="0"/>
              </a:p>
            </p:txBody>
          </p:sp>
        </p:grpSp>
        <p:pic>
          <p:nvPicPr>
            <p:cNvPr id="3080" name="Picture 8" descr="Image result for cable data 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19562" y="1623274"/>
              <a:ext cx="1133380" cy="1133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" name="AutoShape 10" descr="Image result for linux samb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AutoShape 12" descr="Image result for linux samb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2 Grupo"/>
          <p:cNvGrpSpPr/>
          <p:nvPr/>
        </p:nvGrpSpPr>
        <p:grpSpPr>
          <a:xfrm>
            <a:off x="4644732" y="952674"/>
            <a:ext cx="2772708" cy="2073841"/>
            <a:chOff x="4644732" y="952674"/>
            <a:chExt cx="2772708" cy="2073841"/>
          </a:xfrm>
        </p:grpSpPr>
        <p:grpSp>
          <p:nvGrpSpPr>
            <p:cNvPr id="77" name="76 Grupo"/>
            <p:cNvGrpSpPr/>
            <p:nvPr/>
          </p:nvGrpSpPr>
          <p:grpSpPr>
            <a:xfrm>
              <a:off x="5574382" y="952674"/>
              <a:ext cx="1843058" cy="1823579"/>
              <a:chOff x="5574382" y="952674"/>
              <a:chExt cx="1843058" cy="1823579"/>
            </a:xfrm>
          </p:grpSpPr>
          <p:pic>
            <p:nvPicPr>
              <p:cNvPr id="5" name="Picture 42" descr="ICON_Desktop_Q30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3220" y="1556792"/>
                <a:ext cx="1145382" cy="1219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2" descr="Image result for scipion electron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4382" y="952674"/>
                <a:ext cx="1843058" cy="483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72 CuadroTexto"/>
            <p:cNvSpPr txBox="1"/>
            <p:nvPr/>
          </p:nvSpPr>
          <p:spPr>
            <a:xfrm>
              <a:off x="4644732" y="1628800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 Gbit/</a:t>
              </a:r>
              <a:r>
                <a:rPr lang="es-ES" dirty="0" err="1" smtClean="0"/>
                <a:t>sec</a:t>
              </a:r>
              <a:endParaRPr lang="en-US" dirty="0"/>
            </a:p>
          </p:txBody>
        </p:sp>
        <p:pic>
          <p:nvPicPr>
            <p:cNvPr id="3078" name="Picture 6" descr="Image result for Ethernet crossover cabl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721" y="1976371"/>
              <a:ext cx="1104440" cy="380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Image result for linux samba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599" y="2420888"/>
              <a:ext cx="785678" cy="605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13 Grupo"/>
          <p:cNvGrpSpPr/>
          <p:nvPr/>
        </p:nvGrpSpPr>
        <p:grpSpPr>
          <a:xfrm>
            <a:off x="5829161" y="2776253"/>
            <a:ext cx="3174222" cy="2223223"/>
            <a:chOff x="5829161" y="2776253"/>
            <a:chExt cx="3174222" cy="2223223"/>
          </a:xfrm>
        </p:grpSpPr>
        <p:grpSp>
          <p:nvGrpSpPr>
            <p:cNvPr id="13" name="12 Grupo"/>
            <p:cNvGrpSpPr/>
            <p:nvPr/>
          </p:nvGrpSpPr>
          <p:grpSpPr>
            <a:xfrm>
              <a:off x="5829161" y="2776253"/>
              <a:ext cx="3174222" cy="2223223"/>
              <a:chOff x="5829161" y="2776253"/>
              <a:chExt cx="3174222" cy="2223223"/>
            </a:xfrm>
          </p:grpSpPr>
          <p:pic>
            <p:nvPicPr>
              <p:cNvPr id="8" name="Picture 5" descr="ICON_NetworkSwitch_Q30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9161" y="3473529"/>
                <a:ext cx="1333500" cy="950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13" descr="ICON_Storage_1up_Q308.png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0392" y="3470353"/>
                <a:ext cx="781050" cy="954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0" name="39 Conector recto"/>
              <p:cNvCxnSpPr/>
              <p:nvPr/>
            </p:nvCxnSpPr>
            <p:spPr>
              <a:xfrm>
                <a:off x="7199374" y="3928143"/>
                <a:ext cx="829715" cy="19254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43 Conector recto"/>
              <p:cNvCxnSpPr>
                <a:stCxn id="5" idx="2"/>
                <a:endCxn id="8" idx="0"/>
              </p:cNvCxnSpPr>
              <p:nvPr/>
            </p:nvCxnSpPr>
            <p:spPr>
              <a:xfrm>
                <a:off x="6495911" y="2776253"/>
                <a:ext cx="0" cy="697276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80 CuadroTexto"/>
              <p:cNvSpPr txBox="1"/>
              <p:nvPr/>
            </p:nvSpPr>
            <p:spPr>
              <a:xfrm>
                <a:off x="7497843" y="4630144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LAN Storage</a:t>
                </a:r>
                <a:endParaRPr lang="en-US" dirty="0"/>
              </a:p>
            </p:txBody>
          </p:sp>
        </p:grpSp>
        <p:sp>
          <p:nvSpPr>
            <p:cNvPr id="38" name="37 CuadroTexto"/>
            <p:cNvSpPr txBox="1"/>
            <p:nvPr/>
          </p:nvSpPr>
          <p:spPr>
            <a:xfrm>
              <a:off x="6876980" y="3419708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 Gbit/</a:t>
              </a:r>
              <a:r>
                <a:rPr lang="es-ES" dirty="0" err="1" smtClean="0"/>
                <a:t>sec</a:t>
              </a:r>
              <a:endParaRPr lang="en-US" dirty="0"/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6876013" y="1043444"/>
            <a:ext cx="2208828" cy="2376264"/>
            <a:chOff x="6876013" y="1043444"/>
            <a:chExt cx="2208828" cy="2376264"/>
          </a:xfrm>
        </p:grpSpPr>
        <p:cxnSp>
          <p:nvCxnSpPr>
            <p:cNvPr id="37" name="36 Conector recto"/>
            <p:cNvCxnSpPr>
              <a:stCxn id="5" idx="3"/>
              <a:endCxn id="3074" idx="1"/>
            </p:cNvCxnSpPr>
            <p:nvPr/>
          </p:nvCxnSpPr>
          <p:spPr>
            <a:xfrm>
              <a:off x="7068602" y="2166523"/>
              <a:ext cx="56292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77 Grupo"/>
            <p:cNvGrpSpPr/>
            <p:nvPr/>
          </p:nvGrpSpPr>
          <p:grpSpPr>
            <a:xfrm>
              <a:off x="7476708" y="1043444"/>
              <a:ext cx="1608133" cy="1793463"/>
              <a:chOff x="7476708" y="1043444"/>
              <a:chExt cx="1608133" cy="1793463"/>
            </a:xfrm>
          </p:grpSpPr>
          <p:pic>
            <p:nvPicPr>
              <p:cNvPr id="3074" name="Picture 2" descr="Image result for usb disk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1526" y="1496139"/>
                <a:ext cx="1340768" cy="13407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78 CuadroTexto"/>
              <p:cNvSpPr txBox="1"/>
              <p:nvPr/>
            </p:nvSpPr>
            <p:spPr>
              <a:xfrm>
                <a:off x="7476708" y="1043444"/>
                <a:ext cx="16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Local Storage</a:t>
                </a:r>
                <a:endParaRPr lang="en-US" dirty="0"/>
              </a:p>
            </p:txBody>
          </p:sp>
        </p:grpSp>
        <p:sp>
          <p:nvSpPr>
            <p:cNvPr id="36" name="35 CuadroTexto"/>
            <p:cNvSpPr txBox="1"/>
            <p:nvPr/>
          </p:nvSpPr>
          <p:spPr>
            <a:xfrm>
              <a:off x="6876013" y="255561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USB-3</a:t>
              </a:r>
              <a:endParaRPr lang="en-US" dirty="0"/>
            </a:p>
          </p:txBody>
        </p:sp>
        <p:pic>
          <p:nvPicPr>
            <p:cNvPr id="2050" name="Picture 2" descr="Image result for rsync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214" y="3007392"/>
              <a:ext cx="598943" cy="4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15 Grupo"/>
          <p:cNvGrpSpPr/>
          <p:nvPr/>
        </p:nvGrpSpPr>
        <p:grpSpPr>
          <a:xfrm>
            <a:off x="1000220" y="4509120"/>
            <a:ext cx="2794114" cy="1590007"/>
            <a:chOff x="1000220" y="4509120"/>
            <a:chExt cx="2794114" cy="1590007"/>
          </a:xfrm>
        </p:grpSpPr>
        <p:pic>
          <p:nvPicPr>
            <p:cNvPr id="11" name="Picture 13" descr="ICON_Storage_1up_Q308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675" y="5128773"/>
              <a:ext cx="781050" cy="954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5" name="54 Conector recto"/>
            <p:cNvCxnSpPr>
              <a:stCxn id="10" idx="2"/>
            </p:cNvCxnSpPr>
            <p:nvPr/>
          </p:nvCxnSpPr>
          <p:spPr>
            <a:xfrm flipH="1">
              <a:off x="3275856" y="4653136"/>
              <a:ext cx="518478" cy="34634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83 CuadroTexto"/>
            <p:cNvSpPr txBox="1"/>
            <p:nvPr/>
          </p:nvSpPr>
          <p:spPr>
            <a:xfrm>
              <a:off x="1000220" y="5452796"/>
              <a:ext cx="1586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WAN Storage</a:t>
              </a:r>
            </a:p>
            <a:p>
              <a:r>
                <a:rPr lang="en-US" dirty="0" smtClean="0"/>
                <a:t>/ processing</a:t>
              </a:r>
              <a:endParaRPr lang="en-US" dirty="0"/>
            </a:p>
          </p:txBody>
        </p:sp>
        <p:sp>
          <p:nvSpPr>
            <p:cNvPr id="39" name="38 CuadroTexto"/>
            <p:cNvSpPr txBox="1"/>
            <p:nvPr/>
          </p:nvSpPr>
          <p:spPr>
            <a:xfrm>
              <a:off x="2123728" y="450912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BBCP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514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ser point of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088"/>
            <a:ext cx="9149090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2" name="CustomShape 1"/>
          <p:cNvSpPr/>
          <p:nvPr/>
        </p:nvSpPr>
        <p:spPr>
          <a:xfrm>
            <a:off x="611560" y="-171400"/>
            <a:ext cx="8136904" cy="122413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ES" sz="7200" spc="-1" dirty="0" err="1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</a:t>
            </a:r>
            <a:r>
              <a:rPr lang="es-ES" sz="7200" spc="-1" dirty="0" smtClean="0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Point of View</a:t>
            </a:r>
            <a:endParaRPr lang="es-ES" sz="7200" spc="-1" dirty="0" smtClean="0">
              <a:solidFill>
                <a:srgbClr val="92D05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1445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 nodeType="clickEffect">
                      <p:stCondLst>
                        <p:cond delay="indefinite"/>
                      </p:stCond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41370</TotalTime>
  <Words>613</Words>
  <Application>Microsoft Office PowerPoint</Application>
  <PresentationFormat>Presentación en pantalla (4:3)</PresentationFormat>
  <Paragraphs>166</Paragraphs>
  <Slides>31</Slides>
  <Notes>26</Notes>
  <HiddenSlides>2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Scipion, toward software integration</dc:title>
  <dc:creator>blanca</dc:creator>
  <cp:lastModifiedBy>bioinfo</cp:lastModifiedBy>
  <cp:revision>435</cp:revision>
  <cp:lastPrinted>2014-03-07T14:48:26Z</cp:lastPrinted>
  <dcterms:created xsi:type="dcterms:W3CDTF">1601-01-01T00:00:00Z</dcterms:created>
  <dcterms:modified xsi:type="dcterms:W3CDTF">2017-07-13T09:43:11Z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Presentación en pantalla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47</vt:i4>
  </property>
</Properties>
</file>